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8.jpeg" ContentType="image/jpeg"/>
  <Override PartName="/ppt/media/image15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19.jpeg" ContentType="image/jpe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53975B-E910-4C0F-B1CC-0DC0CFDB74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4B86A4-2AAE-4DCF-BCF1-0AD766B73B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90BF56-4F19-4E1F-8B72-808E51233A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E0F68F-1CE8-4635-9059-28B346CFF6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DCB9D1-5E5F-43DA-B1F9-47FC21C86B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A2A919-7C57-45F9-9D3A-AD503BC3AE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1DB492-6913-436E-BE70-40C3AAAD78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3A13B7-5460-451F-8FFE-5F2C7CD829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7EE11F-AAE2-4061-A4C1-078725D338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14CB6F-676B-4E30-8134-D6DC2656E5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771DAC-D6AD-4FD4-9690-A0A741EC83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D8FCD7-ADEF-4123-A456-559D560A34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45590E-6407-42B5-A648-DB93E23B7E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637E34-E6C5-47B6-A501-D58EE4C4C3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60F2182-7C1A-4AB2-98A4-3677EAE58D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9C3555-CF58-47E1-A576-D30EA3D9FFD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A72FDC-8ADB-4855-8588-B4C407A196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957B9E-213B-4855-ACF8-233F28BA4B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95A00D-4559-4417-B9AD-D47806948C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198E1F-0366-4D8D-A401-F857F2C127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C20CEC-F5A7-46D2-B06E-A11026165F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71C3A7-B402-43ED-85F4-F8AD9D31FB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C32653-8E42-417E-A47E-A2E51D88C7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CB1A8C-F524-4C29-8B4B-F801D31ABC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Clique para editar o formato do texto da estrutura de tópicos</a:t>
            </a:r>
            <a:endParaRPr b="0" lang="pt-B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2.º nível da estrutura de tópicos</a:t>
            </a:r>
            <a:endParaRPr b="0" lang="pt-B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3.º nível da estrutura de tópicos</a:t>
            </a:r>
            <a:endParaRPr b="0" lang="pt-B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4.º nível da estrutura de tópicos</a:t>
            </a:r>
            <a:endParaRPr b="0" lang="pt-B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5.º nível da estrutura de tópicos</a:t>
            </a:r>
            <a:endParaRPr b="0" lang="pt-B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6.º nível da estrutura de tópicos</a:t>
            </a:r>
            <a:endParaRPr b="0" lang="pt-B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7.º nível da estrutura de tópicos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2E0B4B6-C944-4071-964E-194C1DFC152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BCFAA8-CB8E-4AB5-BDD3-78E3EEA3EE6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instagram.com/p/DNBPvReMLgk" TargetMode="External"/><Relationship Id="rId2" Type="http://schemas.openxmlformats.org/officeDocument/2006/relationships/image" Target="../media/image27.png"/><Relationship Id="rId3" Type="http://schemas.openxmlformats.org/officeDocument/2006/relationships/hyperlink" Target="https://www.instagram.com/p/DNBPvReMLgk" TargetMode="External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ww.instagram.com/p/DNEfa6DxzT5" TargetMode="Externa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instagram.com/reel/DArLJxDvJdd/" TargetMode="Externa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www.instagram.com/reel/DArLJxDvJdd/" TargetMode="External"/><Relationship Id="rId2" Type="http://schemas.openxmlformats.org/officeDocument/2006/relationships/image" Target="../media/image31.png"/><Relationship Id="rId3" Type="http://schemas.openxmlformats.org/officeDocument/2006/relationships/hyperlink" Target="https://www.instagram.com/p/DLuxqFxxr8z/" TargetMode="External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hyperlink" Target="https://www.instagram.com/p/DNOD5J9tKJd" TargetMode="External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hyperlink" Target="https://www.instagram.com/p/DQrMKIZAEBW/" TargetMode="External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83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4" name="Freeform 4"/>
          <p:cNvSpPr/>
          <p:nvPr/>
        </p:nvSpPr>
        <p:spPr>
          <a:xfrm>
            <a:off x="3199320" y="8713080"/>
            <a:ext cx="579600" cy="579600"/>
          </a:xfrm>
          <a:custGeom>
            <a:avLst/>
            <a:gdLst/>
            <a:ahLst/>
            <a:rect l="l" t="t" r="r" b="b"/>
            <a:pathLst>
              <a:path w="580677" h="580677">
                <a:moveTo>
                  <a:pt x="0" y="0"/>
                </a:moveTo>
                <a:lnTo>
                  <a:pt x="580677" y="0"/>
                </a:lnTo>
                <a:lnTo>
                  <a:pt x="580677" y="580677"/>
                </a:lnTo>
                <a:lnTo>
                  <a:pt x="0" y="5806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Box 5"/>
          <p:cNvSpPr/>
          <p:nvPr/>
        </p:nvSpPr>
        <p:spPr>
          <a:xfrm>
            <a:off x="3886560" y="8260920"/>
            <a:ext cx="6140520" cy="3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62"/>
              </a:lnSpc>
              <a:buNone/>
            </a:pPr>
            <a:r>
              <a:rPr b="0" lang="en-US" sz="2470" spc="-1" strike="noStrike">
                <a:solidFill>
                  <a:srgbClr val="ffffff"/>
                </a:solidFill>
                <a:latin typeface="Montserrat"/>
                <a:ea typeface="Montserrat"/>
              </a:rPr>
              <a:t>@CAMARADECURITIBA</a:t>
            </a:r>
            <a:endParaRPr b="0" lang="pt-BR" sz="2470" spc="-1" strike="noStrike">
              <a:latin typeface="Arial"/>
            </a:endParaRPr>
          </a:p>
        </p:txBody>
      </p:sp>
      <p:sp>
        <p:nvSpPr>
          <p:cNvPr id="86" name="TextBox 6"/>
          <p:cNvSpPr/>
          <p:nvPr/>
        </p:nvSpPr>
        <p:spPr>
          <a:xfrm>
            <a:off x="3886560" y="8815680"/>
            <a:ext cx="6140520" cy="3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62"/>
              </a:lnSpc>
              <a:buNone/>
            </a:pPr>
            <a:r>
              <a:rPr b="0" lang="en-US" sz="2470" spc="-1" strike="noStrike">
                <a:solidFill>
                  <a:srgbClr val="ffffff"/>
                </a:solidFill>
                <a:latin typeface="Montserrat"/>
                <a:ea typeface="Montserrat"/>
              </a:rPr>
              <a:t>/CAMARAMUNICIPALDECURITIBA</a:t>
            </a:r>
            <a:endParaRPr b="0" lang="pt-BR" sz="2470" spc="-1" strike="noStrike">
              <a:latin typeface="Arial"/>
            </a:endParaRPr>
          </a:p>
        </p:txBody>
      </p:sp>
      <p:sp>
        <p:nvSpPr>
          <p:cNvPr id="87" name="TextBox 7"/>
          <p:cNvSpPr/>
          <p:nvPr/>
        </p:nvSpPr>
        <p:spPr>
          <a:xfrm>
            <a:off x="1722240" y="1399680"/>
            <a:ext cx="1303452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"PAPEL DA COMUNICAÇÃO NAS ENTIDADES PÚBLICAS"</a:t>
            </a:r>
            <a:endParaRPr b="0" lang="pt-BR" sz="7200" spc="-1" strike="noStrike">
              <a:latin typeface="Arial"/>
            </a:endParaRPr>
          </a:p>
        </p:txBody>
      </p:sp>
      <p:sp>
        <p:nvSpPr>
          <p:cNvPr id="88" name="TextBox 8"/>
          <p:cNvSpPr/>
          <p:nvPr/>
        </p:nvSpPr>
        <p:spPr>
          <a:xfrm>
            <a:off x="1722240" y="5091120"/>
            <a:ext cx="968184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355"/>
              </a:lnSpc>
              <a:buNone/>
            </a:pPr>
            <a:r>
              <a:rPr b="0" lang="en-US" sz="4460" spc="-1" strike="noStrike">
                <a:solidFill>
                  <a:srgbClr val="ffffff"/>
                </a:solidFill>
                <a:latin typeface="Montserrat"/>
                <a:ea typeface="Montserrat"/>
              </a:rPr>
              <a:t>Michelle Stival, jornalista e chefe da Divisão Multiplataforma da Diretoria de Comunicação CMC</a:t>
            </a:r>
            <a:endParaRPr b="0" lang="pt-BR" sz="44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21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TextBox 4"/>
          <p:cNvSpPr/>
          <p:nvPr/>
        </p:nvSpPr>
        <p:spPr>
          <a:xfrm>
            <a:off x="2880000" y="3371760"/>
            <a:ext cx="112190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CREDIBILIDADE</a:t>
            </a:r>
            <a:endParaRPr b="0" lang="pt-B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24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5" name="TextBox 4"/>
          <p:cNvSpPr/>
          <p:nvPr/>
        </p:nvSpPr>
        <p:spPr>
          <a:xfrm>
            <a:off x="1838880" y="2936520"/>
            <a:ext cx="12279600" cy="26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041"/>
              </a:lnSpc>
              <a:buNone/>
            </a:pPr>
            <a:r>
              <a:rPr b="1" lang="en-US" sz="58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ACESSO À INFORMAÇÃO PELO MEIO OFICIAL = SEGURANÇA</a:t>
            </a:r>
            <a:endParaRPr b="0" lang="pt-BR" sz="5870" spc="-1" strike="noStrike">
              <a:latin typeface="Arial"/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1800000" y="5940000"/>
            <a:ext cx="1214928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A mentira tem perna curta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CREDIBILIDADE É TUDO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28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9" name="TextBox 4"/>
          <p:cNvSpPr/>
          <p:nvPr/>
        </p:nvSpPr>
        <p:spPr>
          <a:xfrm>
            <a:off x="2269080" y="3962520"/>
            <a:ext cx="1189764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COMO SE CONQUISTA CREDIBILIDADE?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2"/>
          <p:cNvGrpSpPr/>
          <p:nvPr/>
        </p:nvGrpSpPr>
        <p:grpSpPr>
          <a:xfrm>
            <a:off x="0" y="1080"/>
            <a:ext cx="18286920" cy="10285920"/>
            <a:chOff x="0" y="1080"/>
            <a:chExt cx="18286920" cy="10285920"/>
          </a:xfrm>
        </p:grpSpPr>
        <p:sp>
          <p:nvSpPr>
            <p:cNvPr id="131" name="Freeform 3"/>
            <p:cNvSpPr/>
            <p:nvPr/>
          </p:nvSpPr>
          <p:spPr>
            <a:xfrm>
              <a:off x="0" y="108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2" name="TextBox 4"/>
          <p:cNvSpPr/>
          <p:nvPr/>
        </p:nvSpPr>
        <p:spPr>
          <a:xfrm>
            <a:off x="1634760" y="1260000"/>
            <a:ext cx="12149280" cy="61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&gt; </a:t>
            </a:r>
            <a:r>
              <a:rPr b="1" lang="en-US" sz="4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Constância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Independente do fato, sempre é comunicado.</a:t>
            </a:r>
            <a:br>
              <a:rPr sz="4500"/>
            </a:br>
            <a:br>
              <a:rPr sz="4500"/>
            </a:b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&gt; </a:t>
            </a:r>
            <a:r>
              <a:rPr b="1" lang="en-US" sz="4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Informação fidedigna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Imprensa e seguidores confiam porque ao longo do tempo as informações sempre “batem”, não 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se desencontram.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34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5" name="TextBox 4"/>
          <p:cNvSpPr/>
          <p:nvPr/>
        </p:nvSpPr>
        <p:spPr>
          <a:xfrm>
            <a:off x="1638360" y="2747520"/>
            <a:ext cx="1214928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&gt; </a:t>
            </a:r>
            <a:r>
              <a:rPr b="1" lang="en-US" sz="4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Isonomia</a:t>
            </a: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 entre os assessorados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Seguidores confiam quando percebem que, numa casa política, por exemplo, todos os parlamentares têm voz nas redes sociais oficiais.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37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TextBox 4"/>
          <p:cNvSpPr/>
          <p:nvPr/>
        </p:nvSpPr>
        <p:spPr>
          <a:xfrm>
            <a:off x="1028880" y="3295800"/>
            <a:ext cx="1437732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Exemplo: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Se eu divulgar o projeto de lei de um vereador, devo divulgar o projeto de lei de todos os vereadores da Casa.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Dar voz à diversidade social, promovendo inclusão e pluralidade de opiniões.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40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1" name="Freeform 4"/>
          <p:cNvSpPr/>
          <p:nvPr/>
        </p:nvSpPr>
        <p:spPr>
          <a:xfrm>
            <a:off x="2562840" y="1964880"/>
            <a:ext cx="5084640" cy="6355800"/>
          </a:xfrm>
          <a:custGeom>
            <a:avLst/>
            <a:gdLst/>
            <a:ahLst/>
            <a:rect l="l" t="t" r="r" b="b"/>
            <a:pathLst>
              <a:path w="5085567" h="6356958">
                <a:moveTo>
                  <a:pt x="0" y="0"/>
                </a:moveTo>
                <a:lnTo>
                  <a:pt x="5085567" y="0"/>
                </a:lnTo>
                <a:lnTo>
                  <a:pt x="508556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Freeform 5"/>
          <p:cNvSpPr/>
          <p:nvPr/>
        </p:nvSpPr>
        <p:spPr>
          <a:xfrm>
            <a:off x="8525520" y="1964880"/>
            <a:ext cx="5084640" cy="6355800"/>
          </a:xfrm>
          <a:custGeom>
            <a:avLst/>
            <a:gdLst/>
            <a:ahLst/>
            <a:rect l="l" t="t" r="r" b="b"/>
            <a:pathLst>
              <a:path w="5085567" h="6356958">
                <a:moveTo>
                  <a:pt x="0" y="0"/>
                </a:moveTo>
                <a:lnTo>
                  <a:pt x="5085567" y="0"/>
                </a:lnTo>
                <a:lnTo>
                  <a:pt x="508556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44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5" name="TextBox 4"/>
          <p:cNvSpPr/>
          <p:nvPr/>
        </p:nvSpPr>
        <p:spPr>
          <a:xfrm>
            <a:off x="1978560" y="1472400"/>
            <a:ext cx="1266444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PARTICIPAÇÃO SOCIAL E INTERATIVIDADE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46" name="TextBox 5"/>
          <p:cNvSpPr/>
          <p:nvPr/>
        </p:nvSpPr>
        <p:spPr>
          <a:xfrm>
            <a:off x="1978560" y="4216320"/>
            <a:ext cx="8208720" cy="42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18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Montserrat"/>
                <a:ea typeface="Montserrat"/>
              </a:rPr>
              <a:t>Nas redes sociais é possível dar voz ao público externo e ao mesmo tempo interagir com ele.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48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TextBox 4"/>
          <p:cNvSpPr/>
          <p:nvPr/>
        </p:nvSpPr>
        <p:spPr>
          <a:xfrm>
            <a:off x="1767240" y="3059280"/>
            <a:ext cx="1266444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CANAIS E FERRAMENTAS DE COMUNICAÇÃO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51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TextBox 4"/>
          <p:cNvSpPr/>
          <p:nvPr/>
        </p:nvSpPr>
        <p:spPr>
          <a:xfrm>
            <a:off x="1838880" y="12610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SITE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53" name="TextBox 5"/>
          <p:cNvSpPr/>
          <p:nvPr/>
        </p:nvSpPr>
        <p:spPr>
          <a:xfrm>
            <a:off x="1838880" y="2639520"/>
            <a:ext cx="11117880" cy="59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Deve ser o grande portal, a base de tudo, que concentra todas as notícias da instituição, contatos, serviços, formas de acesso ao órgão, história etc.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90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TextBox 4"/>
          <p:cNvSpPr/>
          <p:nvPr/>
        </p:nvSpPr>
        <p:spPr>
          <a:xfrm>
            <a:off x="1028880" y="2028600"/>
            <a:ext cx="16250040" cy="44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Formada em 2004 pela PUC-PR, pós-graduada pela FAE;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Jornalista em órgãos públicos desde 2003 (SESP - CMC);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Na Câmara desde 2009 e atuo nas redes sociais desde 2019.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 vocês? Quem são? 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Onde trabalham? 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Quais suas principais dificuldades na comunicação pública (público interno?; público externo?; adaptação às redes sociais?)</a:t>
            </a:r>
            <a:endParaRPr b="0" lang="pt-BR" sz="3259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55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6" name="TextBox 4"/>
          <p:cNvSpPr/>
          <p:nvPr/>
        </p:nvSpPr>
        <p:spPr>
          <a:xfrm>
            <a:off x="1767240" y="30592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INSTAGRAM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57" name="TextBox 5"/>
          <p:cNvSpPr/>
          <p:nvPr/>
        </p:nvSpPr>
        <p:spPr>
          <a:xfrm>
            <a:off x="1838880" y="4490640"/>
            <a:ext cx="11276640" cy="34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Quanto mais leve a linguagem, maior a interatividade. Não precisa comunicar tudo o que está no site.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59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0" name="TextBox 4"/>
          <p:cNvSpPr/>
          <p:nvPr/>
        </p:nvSpPr>
        <p:spPr>
          <a:xfrm>
            <a:off x="1468440" y="1514160"/>
            <a:ext cx="1185624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Use linguagem simples: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VERDADEIRO a FIDEDIGNO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FALOU a DISCORREU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DINHEIRO a VERBA</a:t>
            </a:r>
            <a:endParaRPr b="0" lang="pt-BR" sz="4500" spc="-1" strike="noStrike">
              <a:latin typeface="Arial"/>
            </a:endParaRPr>
          </a:p>
        </p:txBody>
      </p:sp>
      <p:sp>
        <p:nvSpPr>
          <p:cNvPr id="161" name="TextBox 5"/>
          <p:cNvSpPr/>
          <p:nvPr/>
        </p:nvSpPr>
        <p:spPr>
          <a:xfrm>
            <a:off x="1468440" y="5328720"/>
            <a:ext cx="12211200" cy="28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801"/>
              </a:lnSpc>
              <a:buNone/>
            </a:pPr>
            <a:r>
              <a:rPr b="1" lang="en-US" sz="31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Lembre-se: Nas redes sociais, seu público principal é externo, não interno. Você está fazendo comunicação para quem está lá fora. Não precisa provar que conhece termos técnicos e não precisa informar tudo o que acontece dentro, somente aquilo que é de interesse do público externo.</a:t>
            </a:r>
            <a:endParaRPr b="0" lang="pt-BR" sz="31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63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TextBox 4"/>
          <p:cNvSpPr/>
          <p:nvPr/>
        </p:nvSpPr>
        <p:spPr>
          <a:xfrm>
            <a:off x="900000" y="582840"/>
            <a:ext cx="16655400" cy="787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431"/>
              </a:lnSpc>
              <a:buNone/>
            </a:pP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&gt; Visitas: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Homenagens: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Obras: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Licitações: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 Assinatura de convênio: a quem interessa? Como vai beneficiar o público externo?</a:t>
            </a:r>
            <a:endParaRPr b="0" lang="pt-BR" sz="369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66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TextBox 4"/>
          <p:cNvSpPr/>
          <p:nvPr/>
        </p:nvSpPr>
        <p:spPr>
          <a:xfrm>
            <a:off x="1714320" y="2076840"/>
            <a:ext cx="12970440" cy="25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568"/>
              </a:lnSpc>
              <a:buNone/>
            </a:pPr>
            <a:r>
              <a:rPr b="1" lang="en-US" sz="54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POSSO BRINCAR NAS REDES SOCIAIS DE UM ÓRGÃO PÚBLICO?</a:t>
            </a:r>
            <a:endParaRPr b="0" lang="pt-BR" sz="5470" spc="-1" strike="noStrike">
              <a:latin typeface="Arial"/>
            </a:endParaRPr>
          </a:p>
        </p:txBody>
      </p:sp>
      <p:sp>
        <p:nvSpPr>
          <p:cNvPr id="168" name="TextBox 5"/>
          <p:cNvSpPr/>
          <p:nvPr/>
        </p:nvSpPr>
        <p:spPr>
          <a:xfrm>
            <a:off x="1714320" y="4680000"/>
            <a:ext cx="1135584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Memes + informação (a brincadeira pela brincadeira não agrega)</a:t>
            </a:r>
            <a:endParaRPr b="0" lang="pt-BR" sz="4500" spc="-1" strike="noStrike">
              <a:latin typeface="Arial"/>
            </a:endParaRPr>
          </a:p>
          <a:p>
            <a:pPr lvl="1" marL="971640" indent="-485640">
              <a:lnSpc>
                <a:spcPts val="54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transmite leveza, transmite que sou acessível, transmite que quero me comunicar de igual para igual.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70" name="Freeform 3">
              <a:hlinkClick r:id="rId1"/>
            </p:cNvPr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" name=""/>
          <p:cNvSpPr/>
          <p:nvPr/>
        </p:nvSpPr>
        <p:spPr>
          <a:xfrm>
            <a:off x="1947600" y="4748040"/>
            <a:ext cx="108604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https://www.instagram.com/p/DNBPvReMLgk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1986840" y="3517200"/>
            <a:ext cx="12054960" cy="12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PREFEITURA DE LAURO FREITAS (BA)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74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5" name="TextBox 4"/>
          <p:cNvSpPr/>
          <p:nvPr/>
        </p:nvSpPr>
        <p:spPr>
          <a:xfrm>
            <a:off x="1714320" y="2556360"/>
            <a:ext cx="1297044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568"/>
              </a:lnSpc>
              <a:buNone/>
            </a:pPr>
            <a:r>
              <a:rPr b="1" lang="en-US" sz="54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POSSO APROVEITAR HYPES?</a:t>
            </a:r>
            <a:endParaRPr b="0" lang="pt-BR" sz="5470" spc="-1" strike="noStrike">
              <a:latin typeface="Arial"/>
            </a:endParaRPr>
          </a:p>
        </p:txBody>
      </p:sp>
      <p:sp>
        <p:nvSpPr>
          <p:cNvPr id="176" name="TextBox 5"/>
          <p:cNvSpPr/>
          <p:nvPr/>
        </p:nvSpPr>
        <p:spPr>
          <a:xfrm>
            <a:off x="1714320" y="3808080"/>
            <a:ext cx="11874600" cy="23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072"/>
              </a:lnSpc>
              <a:buNone/>
            </a:pPr>
            <a:r>
              <a:rPr b="0" lang="en-US" sz="5060" spc="-1" strike="noStrike">
                <a:solidFill>
                  <a:srgbClr val="ffffff"/>
                </a:solidFill>
                <a:latin typeface="Montserrat"/>
                <a:ea typeface="Montserrat"/>
              </a:rPr>
              <a:t>assuntos em alta + direcionamento</a:t>
            </a:r>
            <a:endParaRPr b="0" lang="pt-BR" sz="5060" spc="-1" strike="noStrike">
              <a:latin typeface="Arial"/>
            </a:endParaRPr>
          </a:p>
          <a:p>
            <a:pPr lvl="1" marL="1092600" indent="-546480">
              <a:lnSpc>
                <a:spcPts val="6072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5060" spc="-1" strike="noStrike">
                <a:solidFill>
                  <a:srgbClr val="ffffff"/>
                </a:solidFill>
                <a:latin typeface="Montserrat"/>
                <a:ea typeface="Montserrat"/>
              </a:rPr>
              <a:t>aumenta o alcance da informação.</a:t>
            </a:r>
            <a:endParaRPr b="0" lang="pt-BR" sz="50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78" name="Freeform 3">
              <a:hlinkClick r:id="rId1"/>
            </p:cNvPr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9" name=""/>
          <p:cNvSpPr/>
          <p:nvPr/>
        </p:nvSpPr>
        <p:spPr>
          <a:xfrm>
            <a:off x="2135880" y="4570200"/>
            <a:ext cx="11081520" cy="14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3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https://www.instagram.com/p/DWhmMcHDjOe/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2085120" y="3033720"/>
            <a:ext cx="10695600" cy="12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EX-PREFEITO DE OSASCO: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82" name="Freeform 3">
              <a:hlinkClick r:id="rId1"/>
            </p:cNvPr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TextBox 4"/>
          <p:cNvSpPr/>
          <p:nvPr/>
        </p:nvSpPr>
        <p:spPr>
          <a:xfrm>
            <a:off x="1848600" y="3315960"/>
            <a:ext cx="12220560" cy="27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240"/>
              </a:lnSpc>
              <a:buNone/>
            </a:pPr>
            <a:r>
              <a:rPr b="1" lang="en-US" sz="603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EXPLICAÇÕES DESCOMPLICADAS SOBRE TEMAS COMPLEXOS:</a:t>
            </a:r>
            <a:endParaRPr b="0" lang="pt-BR" sz="60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2"/>
          <p:cNvGrpSpPr/>
          <p:nvPr/>
        </p:nvGrpSpPr>
        <p:grpSpPr>
          <a:xfrm>
            <a:off x="720" y="0"/>
            <a:ext cx="18286920" cy="10285920"/>
            <a:chOff x="720" y="0"/>
            <a:chExt cx="18286920" cy="10285920"/>
          </a:xfrm>
        </p:grpSpPr>
        <p:sp>
          <p:nvSpPr>
            <p:cNvPr id="185" name="Freeform 3">
              <a:hlinkClick r:id="rId1"/>
            </p:cNvPr>
            <p:cNvSpPr/>
            <p:nvPr/>
          </p:nvSpPr>
          <p:spPr>
            <a:xfrm>
              <a:off x="72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" name=""/>
          <p:cNvSpPr/>
          <p:nvPr/>
        </p:nvSpPr>
        <p:spPr>
          <a:xfrm>
            <a:off x="2059560" y="4674240"/>
            <a:ext cx="947016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https://www.instagram.com/p/DLuxqFxxr8z/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2059560" y="3857400"/>
            <a:ext cx="10131480" cy="12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BANCO CENTRAL DO BRASIL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2"/>
          <p:cNvGrpSpPr/>
          <p:nvPr/>
        </p:nvGrpSpPr>
        <p:grpSpPr>
          <a:xfrm>
            <a:off x="19080" y="0"/>
            <a:ext cx="18286920" cy="10285920"/>
            <a:chOff x="19080" y="0"/>
            <a:chExt cx="18286920" cy="10285920"/>
          </a:xfrm>
        </p:grpSpPr>
        <p:sp>
          <p:nvSpPr>
            <p:cNvPr id="189" name="Freeform 3"/>
            <p:cNvSpPr/>
            <p:nvPr/>
          </p:nvSpPr>
          <p:spPr>
            <a:xfrm>
              <a:off x="1908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0" name="TextBox 4"/>
          <p:cNvSpPr/>
          <p:nvPr/>
        </p:nvSpPr>
        <p:spPr>
          <a:xfrm>
            <a:off x="1767240" y="186192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COLLABS: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91" name="TextBox 5"/>
          <p:cNvSpPr/>
          <p:nvPr/>
        </p:nvSpPr>
        <p:spPr>
          <a:xfrm>
            <a:off x="1767240" y="3146040"/>
            <a:ext cx="9278280" cy="43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eventos especiais.</a:t>
            </a:r>
            <a:endParaRPr b="0" lang="pt-BR" sz="4750" spc="-1" strike="noStrike">
              <a:latin typeface="Arial"/>
            </a:endParaRPr>
          </a:p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ajudar a explicar um assunto importante.</a:t>
            </a:r>
            <a:endParaRPr b="0" lang="pt-BR" sz="4750" spc="-1" strike="noStrike">
              <a:latin typeface="Arial"/>
            </a:endParaRPr>
          </a:p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sair da bolha e ser conhecido por mais pessoas.</a:t>
            </a:r>
            <a:endParaRPr b="0" lang="pt-BR" sz="4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93" name="Freeform 6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TextBox 14"/>
          <p:cNvSpPr/>
          <p:nvPr/>
        </p:nvSpPr>
        <p:spPr>
          <a:xfrm>
            <a:off x="1722240" y="3780000"/>
            <a:ext cx="1159740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MISSÃO</a:t>
            </a:r>
            <a:endParaRPr b="0" lang="pt-BR" sz="7200" spc="-1" strike="noStrike">
              <a:latin typeface="Arial"/>
            </a:endParaRPr>
          </a:p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PROPÓSITO</a:t>
            </a:r>
            <a:endParaRPr b="0" lang="pt-BR" sz="7200" spc="-1" strike="noStrike">
              <a:latin typeface="Arial"/>
            </a:endParaRPr>
          </a:p>
          <a:p>
            <a:pPr>
              <a:lnSpc>
                <a:spcPts val="9360"/>
              </a:lnSpc>
              <a:buNone/>
            </a:pPr>
            <a:endParaRPr b="0" lang="pt-BR" sz="7200" spc="-1" strike="noStrike">
              <a:latin typeface="Arial"/>
            </a:endParaRPr>
          </a:p>
        </p:txBody>
      </p:sp>
      <p:sp>
        <p:nvSpPr>
          <p:cNvPr id="95" name="TextBox 15"/>
          <p:cNvSpPr/>
          <p:nvPr/>
        </p:nvSpPr>
        <p:spPr>
          <a:xfrm>
            <a:off x="1722240" y="5091120"/>
            <a:ext cx="968184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355"/>
              </a:lnSpc>
              <a:buNone/>
            </a:pPr>
            <a:r>
              <a:rPr b="0" lang="en-US" sz="4460" spc="-1" strike="noStrike">
                <a:solidFill>
                  <a:srgbClr val="ffffff"/>
                </a:solidFill>
                <a:latin typeface="Montserrat"/>
                <a:ea typeface="Montserrat"/>
              </a:rPr>
              <a:t> </a:t>
            </a:r>
            <a:endParaRPr b="0" lang="pt-BR" sz="44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93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4" name=""/>
          <p:cNvSpPr/>
          <p:nvPr/>
        </p:nvSpPr>
        <p:spPr>
          <a:xfrm>
            <a:off x="2519280" y="4849920"/>
            <a:ext cx="1262664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Arial"/>
                <a:ea typeface="DejaVu Sans"/>
                <a:hlinkClick r:id="rId2"/>
              </a:rPr>
              <a:t>https://www.instagram.com/p/DNOD5J9tKJd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2532600" y="3547080"/>
            <a:ext cx="9876240" cy="186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CORPO DE BOMBEIROS DE MINAS E @OGUSTAVOTUBARÃO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6"/>
          <p:cNvGrpSpPr/>
          <p:nvPr/>
        </p:nvGrpSpPr>
        <p:grpSpPr>
          <a:xfrm>
            <a:off x="19080" y="0"/>
            <a:ext cx="18286920" cy="10285920"/>
            <a:chOff x="19080" y="0"/>
            <a:chExt cx="18286920" cy="10285920"/>
          </a:xfrm>
        </p:grpSpPr>
        <p:sp>
          <p:nvSpPr>
            <p:cNvPr id="197" name="Freeform 8"/>
            <p:cNvSpPr/>
            <p:nvPr/>
          </p:nvSpPr>
          <p:spPr>
            <a:xfrm>
              <a:off x="1908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" name="TextBox 10"/>
          <p:cNvSpPr/>
          <p:nvPr/>
        </p:nvSpPr>
        <p:spPr>
          <a:xfrm>
            <a:off x="1767240" y="1861920"/>
            <a:ext cx="1373688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66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COMBATE ÀS </a:t>
            </a:r>
            <a:r>
              <a:rPr b="1" lang="en-US" sz="66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FAKE NEWS:</a:t>
            </a:r>
            <a:endParaRPr b="0" lang="pt-BR" sz="6600" spc="-1" strike="noStrike">
              <a:latin typeface="Arial"/>
            </a:endParaRPr>
          </a:p>
        </p:txBody>
      </p:sp>
      <p:sp>
        <p:nvSpPr>
          <p:cNvPr id="199" name="TextBox 11"/>
          <p:cNvSpPr/>
          <p:nvPr/>
        </p:nvSpPr>
        <p:spPr>
          <a:xfrm>
            <a:off x="1767240" y="3146040"/>
            <a:ext cx="9278280" cy="14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03"/>
              </a:lnSpc>
              <a:buNone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  <a:hlinkClick r:id="rId2"/>
              </a:rPr>
              <a:t>https://www.instagram.com/p/DQrMKIZAEBW/</a:t>
            </a:r>
            <a:endParaRPr b="0" lang="pt-BR" sz="4750" spc="-1" strike="noStrike">
              <a:latin typeface="Arial"/>
            </a:endParaRPr>
          </a:p>
          <a:p>
            <a:pPr>
              <a:lnSpc>
                <a:spcPts val="5703"/>
              </a:lnSpc>
              <a:buNone/>
            </a:pPr>
            <a:endParaRPr b="0" lang="pt-BR" sz="4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01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TextBox 4"/>
          <p:cNvSpPr/>
          <p:nvPr/>
        </p:nvSpPr>
        <p:spPr>
          <a:xfrm>
            <a:off x="1838880" y="16840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YOUTUBE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1838880" y="2874600"/>
            <a:ext cx="11206440" cy="53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284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Montserrat"/>
                <a:ea typeface="Montserrat"/>
              </a:rPr>
              <a:t>É um espaço para uma conversa mais longa, local onde as pessoas podem aprofundar mais os temas. </a:t>
            </a:r>
            <a:endParaRPr b="0" lang="pt-BR" sz="4400" spc="-1" strike="noStrike">
              <a:latin typeface="Arial"/>
            </a:endParaRPr>
          </a:p>
          <a:p>
            <a:pPr>
              <a:lnSpc>
                <a:spcPts val="5284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5284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Montserrat"/>
                <a:ea typeface="Montserrat"/>
              </a:rPr>
              <a:t>Mostre como pensa o secretário/vereador/prefeito/presidente da instituição sobre algum tema específico.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05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" name="TextBox 4"/>
          <p:cNvSpPr/>
          <p:nvPr/>
        </p:nvSpPr>
        <p:spPr>
          <a:xfrm>
            <a:off x="1706400" y="2743920"/>
            <a:ext cx="11189880" cy="48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34"/>
              </a:lnSpc>
              <a:buNone/>
            </a:pPr>
            <a:r>
              <a:rPr b="0" lang="en-US" sz="4530" spc="-1" strike="noStrike">
                <a:solidFill>
                  <a:srgbClr val="ffffff"/>
                </a:solidFill>
                <a:latin typeface="Montserrat"/>
                <a:ea typeface="Montserrat"/>
              </a:rPr>
              <a:t>Lives de eventos, vídeos especiais, podcasts sobre temas relacionados à instituição.</a:t>
            </a:r>
            <a:endParaRPr b="0" lang="pt-BR" sz="4530" spc="-1" strike="noStrike">
              <a:latin typeface="Arial"/>
            </a:endParaRPr>
          </a:p>
          <a:p>
            <a:pPr>
              <a:lnSpc>
                <a:spcPts val="5434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lvl="1" marL="977760" indent="-488880">
              <a:lnSpc>
                <a:spcPts val="543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530" spc="-1" strike="noStrike">
                <a:solidFill>
                  <a:srgbClr val="ffffff"/>
                </a:solidFill>
                <a:latin typeface="Montserrat"/>
                <a:ea typeface="Montserrat"/>
              </a:rPr>
              <a:t>Para os podcasts: é necessário um estúdio – próprio ou terceirizado. Não improvise.</a:t>
            </a:r>
            <a:endParaRPr b="0" lang="pt-BR" sz="4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"/>
          <p:cNvGrpSpPr/>
          <p:nvPr/>
        </p:nvGrpSpPr>
        <p:grpSpPr>
          <a:xfrm>
            <a:off x="19080" y="0"/>
            <a:ext cx="18286920" cy="10285920"/>
            <a:chOff x="19080" y="0"/>
            <a:chExt cx="18286920" cy="10285920"/>
          </a:xfrm>
        </p:grpSpPr>
        <p:sp>
          <p:nvSpPr>
            <p:cNvPr id="208" name="Freeform 3"/>
            <p:cNvSpPr/>
            <p:nvPr/>
          </p:nvSpPr>
          <p:spPr>
            <a:xfrm>
              <a:off x="1908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TextBox 4"/>
          <p:cNvSpPr/>
          <p:nvPr/>
        </p:nvSpPr>
        <p:spPr>
          <a:xfrm>
            <a:off x="1767240" y="30592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TIKTOK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210" name="TextBox 5"/>
          <p:cNvSpPr/>
          <p:nvPr/>
        </p:nvSpPr>
        <p:spPr>
          <a:xfrm>
            <a:off x="1767240" y="4249800"/>
            <a:ext cx="1127160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57"/>
              </a:lnSpc>
              <a:buNone/>
            </a:pPr>
            <a:r>
              <a:rPr b="0" lang="en-US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Escolha um nicho e não desista. As estagiárias podem ajudar (cinema, publicidade, jornalismo).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12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3" name="TextBox 4"/>
          <p:cNvSpPr/>
          <p:nvPr/>
        </p:nvSpPr>
        <p:spPr>
          <a:xfrm>
            <a:off x="1767240" y="30592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X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214" name="TextBox 5"/>
          <p:cNvSpPr/>
          <p:nvPr/>
        </p:nvSpPr>
        <p:spPr>
          <a:xfrm>
            <a:off x="1838880" y="4490640"/>
            <a:ext cx="11567520" cy="34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O dia a dia em tempo real. Requer dedicação em tempo integral.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16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7" name="TextBox 4"/>
          <p:cNvSpPr/>
          <p:nvPr/>
        </p:nvSpPr>
        <p:spPr>
          <a:xfrm>
            <a:off x="1767240" y="3059280"/>
            <a:ext cx="1448892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UM NORTE PARA A COMUNICAÇÃO NAS </a:t>
            </a:r>
            <a:endParaRPr b="0" lang="pt-BR" sz="7800" spc="-1" strike="noStrike">
              <a:latin typeface="Arial"/>
            </a:endParaRPr>
          </a:p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REDES SOCIAIS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19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" name="TextBox 4"/>
          <p:cNvSpPr/>
          <p:nvPr/>
        </p:nvSpPr>
        <p:spPr>
          <a:xfrm>
            <a:off x="746280" y="1304280"/>
            <a:ext cx="16710120" cy="75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1) Qual meu principal produto?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Exemplos: Prefeituras/secretarias (obras e serviços), Câmaras/Assembleias (leis aprovadas), Defensoria (serviços que presta ao cidadão), vereadores(principais pautas).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2) Para quem eu quero comunicar? (Os serviços que meu órgão presta são direcionados para qual público?)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Exemplo: Prefeitura =&gt; moradores da cidade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Hospital público infantil =&gt; cuidadores / crianças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Defensoria=&gt; pessoas de baixa renda, mulheres vítimas de violência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3) Como eu vou comunicar?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Tenho aval da diretoria do órgão para brincar?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Vamos optar por uma linha mais conservadora, porém explicativa? (Para que serve…, como eu faço para…, quem tem direito a…)</a:t>
            </a: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2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 Bold"/>
                <a:ea typeface="Arial Bold"/>
              </a:rPr>
              <a:t>4) Tenho autonomia para escolher os temas? (Exceção: assuntos delicados e crises devem ser compartilhados e acordados com a autoridade máxima do órgão, não pegue para você)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221" name="TextBox 5"/>
          <p:cNvSpPr/>
          <p:nvPr/>
        </p:nvSpPr>
        <p:spPr>
          <a:xfrm>
            <a:off x="808560" y="309240"/>
            <a:ext cx="1140048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117"/>
              </a:lnSpc>
              <a:buNone/>
            </a:pPr>
            <a:r>
              <a:rPr b="1" lang="en-US" sz="50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ANOTE E FAÇA ESSE EXERCÍCIO</a:t>
            </a:r>
            <a:endParaRPr b="0" lang="pt-BR" sz="509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"/>
          <p:cNvGrpSpPr/>
          <p:nvPr/>
        </p:nvGrpSpPr>
        <p:grpSpPr>
          <a:xfrm>
            <a:off x="720" y="720"/>
            <a:ext cx="18286920" cy="10285920"/>
            <a:chOff x="720" y="720"/>
            <a:chExt cx="18286920" cy="10285920"/>
          </a:xfrm>
        </p:grpSpPr>
        <p:sp>
          <p:nvSpPr>
            <p:cNvPr id="223" name="Freeform 3"/>
            <p:cNvSpPr/>
            <p:nvPr/>
          </p:nvSpPr>
          <p:spPr>
            <a:xfrm>
              <a:off x="720" y="72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TextBox 4"/>
          <p:cNvSpPr/>
          <p:nvPr/>
        </p:nvSpPr>
        <p:spPr>
          <a:xfrm>
            <a:off x="1846440" y="1620000"/>
            <a:ext cx="1201068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8742"/>
              </a:lnSpc>
              <a:buNone/>
            </a:pPr>
            <a:r>
              <a:rPr b="1" lang="en-US" sz="72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PODE GASTAR?</a:t>
            </a:r>
            <a:endParaRPr b="0" lang="pt-BR" sz="7290" spc="-1" strike="noStrike">
              <a:latin typeface="Arial"/>
            </a:endParaRPr>
          </a:p>
        </p:txBody>
      </p:sp>
      <p:sp>
        <p:nvSpPr>
          <p:cNvPr id="225" name="TextBox 5"/>
          <p:cNvSpPr/>
          <p:nvPr/>
        </p:nvSpPr>
        <p:spPr>
          <a:xfrm>
            <a:off x="1816200" y="3021480"/>
            <a:ext cx="10963440" cy="259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1º Invista em equipe</a:t>
            </a: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Ferramenta “mão na roda”: socialmediagov.com.vr</a:t>
            </a:r>
            <a:endParaRPr b="0" lang="pt-BR" sz="4260" spc="-1" strike="noStrike">
              <a:latin typeface="Arial"/>
            </a:endParaRPr>
          </a:p>
        </p:txBody>
      </p:sp>
      <p:sp>
        <p:nvSpPr>
          <p:cNvPr id="226" name="TextBox 6"/>
          <p:cNvSpPr/>
          <p:nvPr/>
        </p:nvSpPr>
        <p:spPr>
          <a:xfrm>
            <a:off x="1846440" y="6428520"/>
            <a:ext cx="10963440" cy="129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Ferramentas indispensáveis: </a:t>
            </a: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Capcut e Canva</a:t>
            </a:r>
            <a:endParaRPr b="0" lang="pt-BR" sz="4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228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9" name="TextBox 4"/>
          <p:cNvSpPr/>
          <p:nvPr/>
        </p:nvSpPr>
        <p:spPr>
          <a:xfrm>
            <a:off x="1846440" y="2829960"/>
            <a:ext cx="12010680" cy="22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8742"/>
              </a:lnSpc>
              <a:buNone/>
            </a:pPr>
            <a:r>
              <a:rPr b="1" lang="en-US" sz="72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IMPULSIONAR OU NÃO?</a:t>
            </a:r>
            <a:endParaRPr b="0" lang="pt-BR" sz="7290" spc="-1" strike="noStrike">
              <a:latin typeface="Arial"/>
            </a:endParaRPr>
          </a:p>
        </p:txBody>
      </p:sp>
      <p:sp>
        <p:nvSpPr>
          <p:cNvPr id="230" name="TextBox 5"/>
          <p:cNvSpPr/>
          <p:nvPr/>
        </p:nvSpPr>
        <p:spPr>
          <a:xfrm>
            <a:off x="1877760" y="5268600"/>
            <a:ext cx="10963440" cy="259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1" lang="en-US" sz="426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Se puder, sim.</a:t>
            </a: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Existe um teto de alcance para quem não impulsiona. Vídeos virais não acontecem todo dia.</a:t>
            </a:r>
            <a:endParaRPr b="0" lang="pt-BR" sz="4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97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" name="TextBox 4"/>
          <p:cNvSpPr/>
          <p:nvPr/>
        </p:nvSpPr>
        <p:spPr>
          <a:xfrm>
            <a:off x="1838880" y="1600200"/>
            <a:ext cx="1448892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Função social da comunicação pública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99" name="TextBox 5"/>
          <p:cNvSpPr/>
          <p:nvPr/>
        </p:nvSpPr>
        <p:spPr>
          <a:xfrm>
            <a:off x="1838880" y="4500000"/>
            <a:ext cx="12204720" cy="31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86"/>
              </a:lnSpc>
              <a:buNone/>
            </a:pPr>
            <a:r>
              <a:rPr b="0" lang="en-US" sz="4160" spc="-1" strike="noStrike">
                <a:solidFill>
                  <a:srgbClr val="ffffff"/>
                </a:solidFill>
                <a:latin typeface="Montserrat"/>
                <a:ea typeface="Montserrat"/>
              </a:rPr>
              <a:t>Informação clara =&gt; possibilita acesso a serviços e melhor aproveitamento deles pela população</a:t>
            </a:r>
            <a:endParaRPr b="0" lang="pt-BR" sz="4160" spc="-1" strike="noStrike">
              <a:latin typeface="Arial"/>
            </a:endParaRPr>
          </a:p>
          <a:p>
            <a:pPr>
              <a:lnSpc>
                <a:spcPts val="4986"/>
              </a:lnSpc>
              <a:buNone/>
            </a:pPr>
            <a:r>
              <a:rPr b="0" lang="en-US" sz="4160" spc="-1" strike="noStrike">
                <a:solidFill>
                  <a:srgbClr val="ffffff"/>
                </a:solidFill>
                <a:latin typeface="Montserrat"/>
                <a:ea typeface="Montserrat"/>
              </a:rPr>
              <a:t>Informação correta =&gt; possibilita poder de escolha</a:t>
            </a:r>
            <a:endParaRPr b="0" lang="pt-BR" sz="41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"/>
          <p:cNvGrpSpPr/>
          <p:nvPr/>
        </p:nvGrpSpPr>
        <p:grpSpPr>
          <a:xfrm>
            <a:off x="-19080" y="0"/>
            <a:ext cx="18286920" cy="10285920"/>
            <a:chOff x="-19080" y="0"/>
            <a:chExt cx="18286920" cy="10285920"/>
          </a:xfrm>
        </p:grpSpPr>
        <p:sp>
          <p:nvSpPr>
            <p:cNvPr id="232" name="Freeform 3"/>
            <p:cNvSpPr/>
            <p:nvPr/>
          </p:nvSpPr>
          <p:spPr>
            <a:xfrm>
              <a:off x="-1908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TextBox 4"/>
          <p:cNvSpPr/>
          <p:nvPr/>
        </p:nvSpPr>
        <p:spPr>
          <a:xfrm>
            <a:off x="1620000" y="1260000"/>
            <a:ext cx="1207332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798"/>
              </a:lnSpc>
              <a:buNone/>
            </a:pPr>
            <a:r>
              <a:rPr b="1" lang="en-US" sz="6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Comunicação pública é transformar informação complicada em algo claro — para que todo cidadão possa entender, usar, participar e decidir.</a:t>
            </a:r>
            <a:endParaRPr b="0" lang="pt-BR" sz="6500" spc="-1" strike="noStrike">
              <a:latin typeface="Arial"/>
            </a:endParaRPr>
          </a:p>
        </p:txBody>
      </p:sp>
      <p:sp>
        <p:nvSpPr>
          <p:cNvPr id="234" name="TextBox 5"/>
          <p:cNvSpPr/>
          <p:nvPr/>
        </p:nvSpPr>
        <p:spPr>
          <a:xfrm>
            <a:off x="8661600" y="7644960"/>
            <a:ext cx="5931720" cy="13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856"/>
              </a:lnSpc>
              <a:buNone/>
            </a:pPr>
            <a:r>
              <a:rPr b="0" lang="en-US" sz="4050" spc="-1" strike="noStrike">
                <a:solidFill>
                  <a:srgbClr val="ffffff"/>
                </a:solidFill>
                <a:latin typeface="Montserrat"/>
                <a:ea typeface="Montserrat"/>
              </a:rPr>
              <a:t>Insta: @michelle.svl</a:t>
            </a:r>
            <a:endParaRPr b="0" lang="pt-BR" sz="4050" spc="-1" strike="noStrike">
              <a:latin typeface="Arial"/>
            </a:endParaRPr>
          </a:p>
          <a:p>
            <a:pPr>
              <a:lnSpc>
                <a:spcPts val="11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856"/>
              </a:lnSpc>
              <a:buNone/>
            </a:pPr>
            <a:r>
              <a:rPr b="0" lang="en-US" sz="4050" spc="-1" strike="noStrike">
                <a:solidFill>
                  <a:srgbClr val="ffffff"/>
                </a:solidFill>
                <a:latin typeface="Montserrat"/>
                <a:ea typeface="Montserrat"/>
              </a:rPr>
              <a:t>Zap: (41) 99998-9727</a:t>
            </a:r>
            <a:endParaRPr b="0" lang="pt-BR" sz="4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01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" name="TextBox 4"/>
          <p:cNvSpPr/>
          <p:nvPr/>
        </p:nvSpPr>
        <p:spPr>
          <a:xfrm>
            <a:off x="1767240" y="30592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O QUE COMUNICAR?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03" name="TextBox 5"/>
          <p:cNvSpPr/>
          <p:nvPr/>
        </p:nvSpPr>
        <p:spPr>
          <a:xfrm>
            <a:off x="1838880" y="4490640"/>
            <a:ext cx="1214928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ações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serviços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18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decisões do poder público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05" name="Freeform 1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TextBox 1"/>
          <p:cNvSpPr/>
          <p:nvPr/>
        </p:nvSpPr>
        <p:spPr>
          <a:xfrm>
            <a:off x="1620000" y="108000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O QUE COMUNICAR?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07" name="TextBox 2"/>
          <p:cNvSpPr/>
          <p:nvPr/>
        </p:nvSpPr>
        <p:spPr>
          <a:xfrm>
            <a:off x="1838880" y="2880000"/>
            <a:ext cx="12149280" cy="51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obras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novas contratações e concursos (transparência)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entretenimento (o que fazer no fds, eventos)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3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09" name="Freeform 2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TextBox 3"/>
          <p:cNvSpPr/>
          <p:nvPr/>
        </p:nvSpPr>
        <p:spPr>
          <a:xfrm>
            <a:off x="1501560" y="1459800"/>
            <a:ext cx="1463616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O QUE COMUNICAR?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11" name="TextBox 9"/>
          <p:cNvSpPr/>
          <p:nvPr/>
        </p:nvSpPr>
        <p:spPr>
          <a:xfrm>
            <a:off x="1710720" y="3420000"/>
            <a:ext cx="12149280" cy="42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assinaturas de convênios e o que isso vai melhorar pra população.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&gt;Como chegar</a:t>
            </a:r>
            <a:br>
              <a:rPr sz="5600"/>
            </a:b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&gt;Quais serviços presta o órgão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13" name="Freeform 7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TextBox 12"/>
          <p:cNvSpPr/>
          <p:nvPr/>
        </p:nvSpPr>
        <p:spPr>
          <a:xfrm>
            <a:off x="1767240" y="305928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O QUE COMUNICAR?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15" name="TextBox 13"/>
          <p:cNvSpPr/>
          <p:nvPr/>
        </p:nvSpPr>
        <p:spPr>
          <a:xfrm>
            <a:off x="1838880" y="4490640"/>
            <a:ext cx="1214928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Informar apps que facilitam a comunicação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Ruas bloqueadas para obras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2"/>
          <p:cNvGrpSpPr/>
          <p:nvPr/>
        </p:nvGrpSpPr>
        <p:grpSpPr>
          <a:xfrm>
            <a:off x="0" y="0"/>
            <a:ext cx="18286920" cy="10285920"/>
            <a:chOff x="0" y="0"/>
            <a:chExt cx="18286920" cy="10285920"/>
          </a:xfrm>
        </p:grpSpPr>
        <p:sp>
          <p:nvSpPr>
            <p:cNvPr id="117" name="Freeform 3"/>
            <p:cNvSpPr/>
            <p:nvPr/>
          </p:nvSpPr>
          <p:spPr>
            <a:xfrm>
              <a:off x="0" y="0"/>
              <a:ext cx="18286920" cy="1028592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8" name="TextBox 4"/>
          <p:cNvSpPr/>
          <p:nvPr/>
        </p:nvSpPr>
        <p:spPr>
          <a:xfrm>
            <a:off x="1838880" y="752400"/>
            <a:ext cx="14488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Poder de escolha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19" name="TextBox 5"/>
          <p:cNvSpPr/>
          <p:nvPr/>
        </p:nvSpPr>
        <p:spPr>
          <a:xfrm>
            <a:off x="1838880" y="1943280"/>
            <a:ext cx="1214928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799"/>
              </a:lnSpc>
              <a:buNone/>
            </a:pPr>
            <a:endParaRPr b="0" lang="pt-BR" sz="40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Montserrat"/>
                <a:ea typeface="Montserrat"/>
              </a:rPr>
              <a:t>Vereador de esquerda, de direita, de centro, centro-esquerda, centro-direita, que defende os animais, que se preocupa com o urbanismo, que defende a saúde etc.</a:t>
            </a:r>
            <a:endParaRPr b="0" lang="pt-BR" sz="40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lvl="1" marL="755640" indent="-378000">
              <a:lnSpc>
                <a:spcPts val="4201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500" spc="-1" strike="noStrike">
                <a:solidFill>
                  <a:srgbClr val="ffffff"/>
                </a:solidFill>
                <a:latin typeface="Montserrat"/>
                <a:ea typeface="Montserrat"/>
              </a:rPr>
              <a:t>Quanto mais eu souber sobre deles, poderei escolher quem melhor se encaixa nos meus valores e o que espero desse político. </a:t>
            </a:r>
            <a:endParaRPr b="0" lang="pt-BR" sz="3500" spc="-1" strike="noStrike">
              <a:latin typeface="Arial"/>
            </a:endParaRPr>
          </a:p>
          <a:p>
            <a:pPr lvl="1" marL="755640" indent="-378000">
              <a:lnSpc>
                <a:spcPts val="4201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500" spc="-1" strike="noStrike">
                <a:solidFill>
                  <a:srgbClr val="ffffff"/>
                </a:solidFill>
                <a:latin typeface="Montserrat"/>
                <a:ea typeface="Montserrat"/>
              </a:rPr>
              <a:t>Redes sociais ajudaram muito quem soube explorá-las nas últimas eleições. E é um caminho sem volta.</a:t>
            </a:r>
            <a:endParaRPr b="0" lang="pt-BR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DAGv41GSXX8</dc:identifier>
  <dc:language>pt-BR</dc:language>
  <cp:lastModifiedBy/>
  <dcterms:modified xsi:type="dcterms:W3CDTF">2026-04-09T21:27:15Z</dcterms:modified>
  <cp:revision>13</cp:revision>
  <dc:subject/>
  <dc:title>Cópia de PAPEL DA COMUNICAÇÃO MICHELLE STIVAL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